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>
        <p:scale>
          <a:sx n="100" d="100"/>
          <a:sy n="100" d="100"/>
        </p:scale>
        <p:origin x="-150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8F7F-3663-4CAC-B621-C9E145B1BC02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5CB0-2183-4FDB-8BFB-11B67A310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26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CA53-38EF-46AA-B0BD-045A29861641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4C5B-DC49-4C63-9DD4-FD24DDCD9D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2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4C5B-DC49-4C63-9DD4-FD24DDCD9D7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10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Pomoći su rasle isključivo zbog bržih</a:t>
            </a:r>
            <a:r>
              <a:rPr lang="hr-HR" baseline="0" dirty="0" smtClean="0"/>
              <a:t> isplata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4C5B-DC49-4C63-9DD4-FD24DDCD9D7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39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- prema podacima</a:t>
            </a:r>
            <a:r>
              <a:rPr lang="hr-HR" baseline="0" dirty="0" smtClean="0"/>
              <a:t> DZS-a, g</a:t>
            </a:r>
            <a:r>
              <a:rPr lang="hr-HR" dirty="0" smtClean="0"/>
              <a:t>rađevinski sektor i dalje pada – u veljači je sezonski</a:t>
            </a:r>
            <a:r>
              <a:rPr lang="hr-HR" baseline="0" dirty="0" smtClean="0"/>
              <a:t> prilagođeni indeks (u usporedbi s veljačom prethodne godine) iznosio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-9,6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4C5B-DC49-4C63-9DD4-FD24DDCD9D7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76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66626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26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1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57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46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635"/>
            <a:ext cx="8928992" cy="8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9"/>
            <a:ext cx="7772400" cy="4392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6" name="Picture 2" descr="D:\MRRFEU\Prezentacije\MARIJETA\druga - tr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5" y="151530"/>
            <a:ext cx="8916781" cy="8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3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0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0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6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4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7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99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35A1-84C9-41CF-A6D4-C2EC82FB2B86}" type="datetimeFigureOut">
              <a:rPr lang="hr-HR" smtClean="0"/>
              <a:t>13.5.2014.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2CFF-BC61-4D9E-96D1-14B89D4BD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0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GOSPODARSKI TRENDOVI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2013/2014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80720" cy="1008112"/>
          </a:xfrm>
        </p:spPr>
        <p:txBody>
          <a:bodyPr>
            <a:normAutofit/>
          </a:bodyPr>
          <a:lstStyle/>
          <a:p>
            <a:r>
              <a:rPr lang="hr-HR" sz="2500" dirty="0">
                <a:solidFill>
                  <a:schemeClr val="bg1"/>
                </a:solidFill>
              </a:rPr>
              <a:t>prof.dr.sc. Branko Grčić,</a:t>
            </a:r>
            <a:br>
              <a:rPr lang="hr-HR" sz="2500" dirty="0">
                <a:solidFill>
                  <a:schemeClr val="bg1"/>
                </a:solidFill>
              </a:rPr>
            </a:br>
            <a:r>
              <a:rPr lang="hr-HR" sz="2500" dirty="0">
                <a:solidFill>
                  <a:schemeClr val="bg1"/>
                </a:solidFill>
              </a:rPr>
              <a:t>potpredsjednik Vlade Republike </a:t>
            </a:r>
            <a:r>
              <a:rPr lang="hr-HR" sz="2500" dirty="0" smtClean="0">
                <a:solidFill>
                  <a:schemeClr val="bg1"/>
                </a:solidFill>
              </a:rPr>
              <a:t>Hrvatske</a:t>
            </a:r>
            <a:endParaRPr lang="hr-H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44" y="4149080"/>
            <a:ext cx="8229600" cy="2088232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 smtClean="0"/>
              <a:t>Ukupna zaduženost </a:t>
            </a:r>
            <a:r>
              <a:rPr lang="hr-HR" sz="2400" dirty="0" smtClean="0"/>
              <a:t>svih poduzetnika prema bankama i drugim financijskim institucijama u 2013. godini iznosi </a:t>
            </a:r>
            <a:r>
              <a:rPr lang="hr-HR" sz="2400" dirty="0" smtClean="0">
                <a:solidFill>
                  <a:srgbClr val="FF0000"/>
                </a:solidFill>
              </a:rPr>
              <a:t>226,8 mlrd. Kn što je 21% od ukupnih izvora financiranja.</a:t>
            </a:r>
          </a:p>
          <a:p>
            <a:pPr algn="just"/>
            <a:r>
              <a:rPr lang="hr-HR" sz="2400" dirty="0" smtClean="0"/>
              <a:t>Najveće zaduženost je </a:t>
            </a:r>
            <a:r>
              <a:rPr lang="hr-HR" sz="2400" b="1" dirty="0" smtClean="0">
                <a:solidFill>
                  <a:srgbClr val="FF0000"/>
                </a:solidFill>
              </a:rPr>
              <a:t>u građevinarstvu.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Analiza poslovanja 2013. (3)</a:t>
            </a:r>
            <a:endParaRPr lang="hr-HR" sz="29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4" y="2199549"/>
            <a:ext cx="8352928" cy="1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05064"/>
          </a:xfrm>
        </p:spPr>
        <p:txBody>
          <a:bodyPr>
            <a:noAutofit/>
          </a:bodyPr>
          <a:lstStyle/>
          <a:p>
            <a:pPr algn="just"/>
            <a:r>
              <a:rPr lang="hr-HR" sz="2200" dirty="0" smtClean="0"/>
              <a:t>Na građevinski sektor otpada </a:t>
            </a:r>
            <a:r>
              <a:rPr lang="hr-HR" sz="2200" dirty="0" smtClean="0">
                <a:solidFill>
                  <a:srgbClr val="FF0000"/>
                </a:solidFill>
              </a:rPr>
              <a:t>30 % svih dugova </a:t>
            </a:r>
            <a:r>
              <a:rPr lang="hr-HR" sz="2200" dirty="0" smtClean="0"/>
              <a:t>prema bankama, odnosno </a:t>
            </a:r>
            <a:r>
              <a:rPr lang="hr-HR" sz="2200" dirty="0" smtClean="0">
                <a:solidFill>
                  <a:srgbClr val="FF0000"/>
                </a:solidFill>
              </a:rPr>
              <a:t>69,1 </a:t>
            </a:r>
            <a:r>
              <a:rPr lang="hr-HR" sz="2200" dirty="0" err="1" smtClean="0">
                <a:solidFill>
                  <a:srgbClr val="FF0000"/>
                </a:solidFill>
              </a:rPr>
              <a:t>mld</a:t>
            </a:r>
            <a:r>
              <a:rPr lang="hr-HR" sz="2200" dirty="0" smtClean="0">
                <a:solidFill>
                  <a:srgbClr val="FF0000"/>
                </a:solidFill>
              </a:rPr>
              <a:t> Kn </a:t>
            </a:r>
          </a:p>
          <a:p>
            <a:pPr lvl="0" algn="just"/>
            <a:r>
              <a:rPr lang="hr-HR" sz="2200" u="sng" dirty="0"/>
              <a:t>Ukoliko se građevinskom sektoru doda i društva za poslovanje s nekretninama </a:t>
            </a:r>
            <a:r>
              <a:rPr lang="hr-HR" sz="2200" u="sng" dirty="0">
                <a:solidFill>
                  <a:srgbClr val="FF0000"/>
                </a:solidFill>
              </a:rPr>
              <a:t>zaduženost se penje na visokih 87,5 </a:t>
            </a:r>
            <a:r>
              <a:rPr lang="hr-HR" sz="2200" u="sng" dirty="0" err="1">
                <a:solidFill>
                  <a:srgbClr val="FF0000"/>
                </a:solidFill>
              </a:rPr>
              <a:t>mld</a:t>
            </a:r>
            <a:r>
              <a:rPr lang="hr-HR" sz="2200" u="sng" dirty="0">
                <a:solidFill>
                  <a:srgbClr val="FF0000"/>
                </a:solidFill>
              </a:rPr>
              <a:t> Kn ili čak 39% cjelokupne zaduženosti privrede u 2013.</a:t>
            </a:r>
            <a:r>
              <a:rPr lang="hr-HR" sz="2200" dirty="0"/>
              <a:t> </a:t>
            </a:r>
            <a:endParaRPr lang="hr-HR" sz="2200" dirty="0" smtClean="0"/>
          </a:p>
          <a:p>
            <a:pPr lvl="0" algn="just"/>
            <a:r>
              <a:rPr lang="hr-HR" sz="2200" dirty="0" smtClean="0"/>
              <a:t>Zaduženost </a:t>
            </a:r>
            <a:r>
              <a:rPr lang="hr-HR" sz="2200" dirty="0"/>
              <a:t>u građevinarstvu je </a:t>
            </a:r>
            <a:r>
              <a:rPr lang="hr-HR" sz="2200" dirty="0">
                <a:solidFill>
                  <a:srgbClr val="FF0000"/>
                </a:solidFill>
              </a:rPr>
              <a:t>premašila prihode </a:t>
            </a:r>
            <a:r>
              <a:rPr lang="hr-HR" sz="2200" dirty="0"/>
              <a:t>toga sektora tako da omjer iznosi visokih </a:t>
            </a:r>
            <a:r>
              <a:rPr lang="hr-HR" sz="2200" dirty="0">
                <a:solidFill>
                  <a:srgbClr val="FF0000"/>
                </a:solidFill>
              </a:rPr>
              <a:t>167 %</a:t>
            </a:r>
            <a:r>
              <a:rPr lang="hr-HR" sz="2200" dirty="0"/>
              <a:t> (prihodi 41,4 </a:t>
            </a:r>
            <a:r>
              <a:rPr lang="hr-HR" sz="2200" dirty="0" err="1"/>
              <a:t>mld</a:t>
            </a:r>
            <a:r>
              <a:rPr lang="hr-HR" sz="2200" dirty="0"/>
              <a:t> Kn, zaduženost 69,1 </a:t>
            </a:r>
            <a:r>
              <a:rPr lang="hr-HR" sz="2200" dirty="0" err="1"/>
              <a:t>mld</a:t>
            </a:r>
            <a:r>
              <a:rPr lang="hr-HR" sz="2200" dirty="0"/>
              <a:t> Kn). Prije krize 2008 godine zaduženost tog sektora iznosila je </a:t>
            </a:r>
            <a:r>
              <a:rPr lang="hr-HR" sz="2200" dirty="0">
                <a:solidFill>
                  <a:srgbClr val="FF0000"/>
                </a:solidFill>
              </a:rPr>
              <a:t>50% prihoda </a:t>
            </a:r>
            <a:r>
              <a:rPr lang="hr-HR" sz="2200" dirty="0"/>
              <a:t>(prihodi 72,5 </a:t>
            </a:r>
            <a:r>
              <a:rPr lang="hr-HR" sz="2200" dirty="0" err="1"/>
              <a:t>mld</a:t>
            </a:r>
            <a:r>
              <a:rPr lang="hr-HR" sz="2200" dirty="0"/>
              <a:t> Kn, zaduženost 33 </a:t>
            </a:r>
            <a:r>
              <a:rPr lang="hr-HR" sz="2200" dirty="0" err="1"/>
              <a:t>mld</a:t>
            </a:r>
            <a:r>
              <a:rPr lang="hr-HR" sz="2200" dirty="0"/>
              <a:t> Kn). </a:t>
            </a:r>
            <a:endParaRPr lang="hr-HR" sz="2200" dirty="0" smtClean="0"/>
          </a:p>
          <a:p>
            <a:pPr lvl="0" algn="just"/>
            <a:r>
              <a:rPr lang="hr-HR" sz="2200" dirty="0" smtClean="0"/>
              <a:t>Za </a:t>
            </a:r>
            <a:r>
              <a:rPr lang="hr-HR" sz="2200" dirty="0"/>
              <a:t>usporedbu sva poduzeća iz trgovine i prerađivačke industrije zajedno imaju obveze prema bankama od 65 </a:t>
            </a:r>
            <a:r>
              <a:rPr lang="hr-HR" sz="2200" dirty="0" smtClean="0"/>
              <a:t>mlrd. </a:t>
            </a:r>
            <a:r>
              <a:rPr lang="hr-HR" sz="2200" dirty="0"/>
              <a:t>Kn u 2013. </a:t>
            </a:r>
          </a:p>
          <a:p>
            <a:pPr algn="just"/>
            <a:endParaRPr lang="hr-HR" sz="2300" dirty="0" smtClean="0"/>
          </a:p>
          <a:p>
            <a:pPr algn="just"/>
            <a:endParaRPr lang="hr-HR" sz="23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Građevinski sektor – nekretnine!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229200"/>
            <a:ext cx="8424936" cy="1036711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Svi pokazatelji ukazuju na pozitivne promjene osim razine zaduženosti poduzeća!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Tablični pregled ključnih indikatora:</a:t>
            </a:r>
            <a:endParaRPr lang="hr-HR" sz="29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5" y="2184243"/>
            <a:ext cx="8735207" cy="290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600" dirty="0" smtClean="0"/>
              <a:t>Kalendarski prilagođen indeks obujma industrijske </a:t>
            </a:r>
            <a:r>
              <a:rPr lang="hr-HR" sz="2600" dirty="0"/>
              <a:t>proizvodnje </a:t>
            </a:r>
            <a:r>
              <a:rPr lang="hr-HR" sz="2600" dirty="0" smtClean="0"/>
              <a:t>u prva tri mjeseca 2014. godine je u odnosu na 2013. godinu zabilježio slijedeće stope rasta:</a:t>
            </a:r>
          </a:p>
          <a:p>
            <a:pPr algn="just"/>
            <a:r>
              <a:rPr lang="hr-HR" sz="2600" b="1" dirty="0" smtClean="0"/>
              <a:t>2,</a:t>
            </a:r>
            <a:r>
              <a:rPr lang="hr-HR" sz="2600" b="1" dirty="0" err="1" smtClean="0"/>
              <a:t>2</a:t>
            </a:r>
            <a:r>
              <a:rPr lang="hr-HR" sz="2600" b="1" dirty="0"/>
              <a:t>%</a:t>
            </a:r>
            <a:r>
              <a:rPr lang="hr-HR" sz="2600" dirty="0"/>
              <a:t> </a:t>
            </a:r>
            <a:r>
              <a:rPr lang="hr-HR" sz="2600" dirty="0" smtClean="0"/>
              <a:t>u siječnju</a:t>
            </a:r>
          </a:p>
          <a:p>
            <a:pPr algn="just"/>
            <a:r>
              <a:rPr lang="hr-HR" sz="2600" b="1" dirty="0" smtClean="0"/>
              <a:t>1,6%</a:t>
            </a:r>
            <a:r>
              <a:rPr lang="hr-HR" sz="2600" dirty="0" smtClean="0"/>
              <a:t> u veljači </a:t>
            </a:r>
          </a:p>
          <a:p>
            <a:pPr algn="just"/>
            <a:r>
              <a:rPr lang="en-GB" sz="2600" b="1" dirty="0"/>
              <a:t>0,7</a:t>
            </a:r>
            <a:r>
              <a:rPr lang="en-GB" sz="2600" b="1" dirty="0" smtClean="0"/>
              <a:t>%</a:t>
            </a:r>
            <a:r>
              <a:rPr lang="hr-HR" sz="2600" dirty="0" smtClean="0"/>
              <a:t> u ožujku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699652"/>
          </a:xfrm>
        </p:spPr>
        <p:txBody>
          <a:bodyPr>
            <a:normAutofit/>
          </a:bodyPr>
          <a:lstStyle/>
          <a:p>
            <a:r>
              <a:rPr lang="hr-HR" sz="2900" b="1" dirty="0">
                <a:solidFill>
                  <a:schemeClr val="bg1"/>
                </a:solidFill>
              </a:rPr>
              <a:t>INDUSTRIJSKA </a:t>
            </a:r>
            <a:r>
              <a:rPr lang="hr-HR" sz="2900" b="1" dirty="0" smtClean="0">
                <a:solidFill>
                  <a:schemeClr val="bg1"/>
                </a:solidFill>
              </a:rPr>
              <a:t>PROIZVODNJA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600" dirty="0" smtClean="0"/>
              <a:t>Realni promet od trgovine na malo je u prva tri mjeseca 2014., </a:t>
            </a:r>
            <a:r>
              <a:rPr lang="hr-HR" sz="2600" dirty="0"/>
              <a:t>u odnosu na isto razdoblje 2013. </a:t>
            </a:r>
            <a:r>
              <a:rPr lang="hr-HR" sz="2600" dirty="0" smtClean="0"/>
              <a:t>godine zabilježio slijedeće </a:t>
            </a:r>
            <a:r>
              <a:rPr lang="hr-HR" sz="2600" dirty="0"/>
              <a:t>kalendarski prilagođene </a:t>
            </a:r>
            <a:r>
              <a:rPr lang="hr-HR" sz="2600" dirty="0" smtClean="0"/>
              <a:t>stope rasta:</a:t>
            </a:r>
          </a:p>
          <a:p>
            <a:pPr algn="just"/>
            <a:r>
              <a:rPr lang="hr-HR" sz="2600" b="1" dirty="0" smtClean="0"/>
              <a:t>0,1%</a:t>
            </a:r>
            <a:r>
              <a:rPr lang="hr-HR" sz="2600" dirty="0" smtClean="0"/>
              <a:t> u</a:t>
            </a:r>
            <a:r>
              <a:rPr lang="en-GB" sz="2600" dirty="0" smtClean="0"/>
              <a:t> </a:t>
            </a:r>
            <a:r>
              <a:rPr lang="en-GB" sz="2600" dirty="0" err="1"/>
              <a:t>siječnju</a:t>
            </a:r>
            <a:r>
              <a:rPr lang="en-GB" sz="2600" dirty="0"/>
              <a:t> 2014</a:t>
            </a:r>
            <a:r>
              <a:rPr lang="en-GB" sz="2600" dirty="0" smtClean="0"/>
              <a:t>.</a:t>
            </a:r>
            <a:endParaRPr lang="hr-HR" sz="2600" dirty="0" smtClean="0"/>
          </a:p>
          <a:p>
            <a:pPr algn="just"/>
            <a:r>
              <a:rPr lang="hr-HR" sz="2600" b="1" dirty="0" smtClean="0"/>
              <a:t>0,</a:t>
            </a:r>
            <a:r>
              <a:rPr lang="hr-HR" sz="2600" b="1" dirty="0" err="1" smtClean="0"/>
              <a:t>0</a:t>
            </a:r>
            <a:r>
              <a:rPr lang="hr-HR" sz="2600" b="1" dirty="0" smtClean="0"/>
              <a:t>%</a:t>
            </a:r>
            <a:r>
              <a:rPr lang="hr-HR" sz="2600" dirty="0" smtClean="0"/>
              <a:t> u veljači 2014.</a:t>
            </a:r>
          </a:p>
          <a:p>
            <a:pPr algn="just"/>
            <a:r>
              <a:rPr lang="hr-HR" sz="2600" b="1" dirty="0" smtClean="0"/>
              <a:t>1,3%</a:t>
            </a:r>
            <a:r>
              <a:rPr lang="hr-HR" sz="2600" dirty="0" smtClean="0"/>
              <a:t> u ožujku 2014.</a:t>
            </a:r>
            <a:r>
              <a:rPr lang="hr-HR" sz="2600" baseline="30000" dirty="0" smtClean="0"/>
              <a:t>*</a:t>
            </a:r>
            <a:r>
              <a:rPr lang="hr-HR" sz="2600" dirty="0" smtClean="0"/>
              <a:t> </a:t>
            </a:r>
          </a:p>
          <a:p>
            <a:pPr marL="0" indent="0" algn="just">
              <a:buNone/>
            </a:pPr>
            <a:endParaRPr lang="hr-HR" sz="2600" dirty="0" smtClean="0"/>
          </a:p>
          <a:p>
            <a:pPr marL="0" indent="0" algn="just">
              <a:buNone/>
            </a:pPr>
            <a:endParaRPr lang="hr-HR" sz="2600" dirty="0" smtClean="0"/>
          </a:p>
          <a:p>
            <a:pPr marL="0" indent="0" algn="just">
              <a:buNone/>
            </a:pPr>
            <a:r>
              <a:rPr lang="hr-HR" sz="2600" dirty="0" smtClean="0"/>
              <a:t>*prvi rezultati</a:t>
            </a:r>
            <a:endParaRPr lang="hr-HR" sz="2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TRGOVINA NA MALO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4339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600" dirty="0" smtClean="0"/>
              <a:t>U prva 3 mjeseca 2014</a:t>
            </a:r>
            <a:r>
              <a:rPr lang="hr-HR" sz="2600" dirty="0"/>
              <a:t>. u usporedbi sa </a:t>
            </a:r>
            <a:r>
              <a:rPr lang="hr-HR" sz="2600" dirty="0" smtClean="0"/>
              <a:t>istim razdobljem 2013</a:t>
            </a:r>
            <a:r>
              <a:rPr lang="hr-HR" sz="2600" dirty="0"/>
              <a:t>. </a:t>
            </a:r>
            <a:r>
              <a:rPr lang="hr-HR" sz="2600" dirty="0" smtClean="0"/>
              <a:t>pokazatelji robne razmjene s inozemstvom zabilježili su slijedeća kretanja</a:t>
            </a:r>
            <a:r>
              <a:rPr lang="hr-HR" sz="2600" baseline="30000" dirty="0"/>
              <a:t>*</a:t>
            </a:r>
            <a:r>
              <a:rPr lang="hr-HR" sz="2600" dirty="0" smtClean="0"/>
              <a:t>:</a:t>
            </a:r>
          </a:p>
          <a:p>
            <a:pPr algn="just"/>
            <a:r>
              <a:rPr lang="hr-HR" sz="2600" dirty="0" smtClean="0"/>
              <a:t>Ukupni izvoz je porastao za </a:t>
            </a:r>
            <a:r>
              <a:rPr lang="hr-HR" sz="2600" b="1" dirty="0" smtClean="0"/>
              <a:t>1,2 milijarde kuna </a:t>
            </a:r>
            <a:r>
              <a:rPr lang="hr-HR" sz="2600" dirty="0" smtClean="0"/>
              <a:t>ili </a:t>
            </a:r>
            <a:r>
              <a:rPr lang="hr-HR" sz="2600" b="1" dirty="0" smtClean="0"/>
              <a:t>7,87%</a:t>
            </a:r>
          </a:p>
          <a:p>
            <a:pPr algn="just"/>
            <a:r>
              <a:rPr lang="hr-HR" sz="2600" dirty="0" smtClean="0"/>
              <a:t>Ukupan uvoz je povećan za </a:t>
            </a:r>
            <a:r>
              <a:rPr lang="hr-HR" sz="2600" b="1" dirty="0" smtClean="0"/>
              <a:t>516 milijuna kuna </a:t>
            </a:r>
            <a:r>
              <a:rPr lang="hr-HR" sz="2600" dirty="0" smtClean="0"/>
              <a:t>ili </a:t>
            </a:r>
            <a:r>
              <a:rPr lang="hr-HR" sz="2600" b="1" dirty="0" smtClean="0"/>
              <a:t>1,8%</a:t>
            </a:r>
          </a:p>
          <a:p>
            <a:pPr algn="just"/>
            <a:r>
              <a:rPr lang="hr-HR" sz="2600" dirty="0" smtClean="0"/>
              <a:t>Pokrivenost </a:t>
            </a:r>
            <a:r>
              <a:rPr lang="hr-HR" sz="2600" dirty="0"/>
              <a:t>uvoza izvozom porasla je </a:t>
            </a:r>
            <a:r>
              <a:rPr lang="hr-HR" sz="2600" dirty="0" smtClean="0"/>
              <a:t>s </a:t>
            </a:r>
            <a:r>
              <a:rPr lang="hr-HR" sz="2600" b="1" dirty="0" smtClean="0"/>
              <a:t>55,6%</a:t>
            </a:r>
            <a:r>
              <a:rPr lang="hr-HR" sz="2600" dirty="0" smtClean="0"/>
              <a:t> </a:t>
            </a:r>
            <a:r>
              <a:rPr lang="hr-HR" sz="2600" dirty="0"/>
              <a:t>na </a:t>
            </a:r>
            <a:r>
              <a:rPr lang="hr-HR" sz="2600" b="1" dirty="0" smtClean="0"/>
              <a:t>59,0%.</a:t>
            </a:r>
          </a:p>
          <a:p>
            <a:pPr marL="0" indent="0" algn="just">
              <a:buNone/>
            </a:pPr>
            <a:endParaRPr lang="hr-HR" sz="2600" dirty="0" smtClean="0"/>
          </a:p>
          <a:p>
            <a:pPr marL="0" indent="0" algn="just">
              <a:buNone/>
            </a:pPr>
            <a:endParaRPr lang="hr-HR" sz="2600" dirty="0"/>
          </a:p>
          <a:p>
            <a:pPr marL="0" indent="0" algn="just">
              <a:buNone/>
            </a:pPr>
            <a:r>
              <a:rPr lang="hr-HR" sz="2600" dirty="0" smtClean="0"/>
              <a:t>*prvi rezultati</a:t>
            </a:r>
            <a:endParaRPr lang="hr-HR" sz="2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ROBNA RAZMJENA S INOZEMSTVOM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528392"/>
          </a:xfrm>
        </p:spPr>
        <p:txBody>
          <a:bodyPr>
            <a:normAutofit/>
          </a:bodyPr>
          <a:lstStyle/>
          <a:p>
            <a:pPr algn="just"/>
            <a:r>
              <a:rPr lang="hr-HR" sz="2600" dirty="0" smtClean="0"/>
              <a:t>U travnju 2014. godine pri Hrvatskom zavodu za zapošljavanje bilo je registrirano </a:t>
            </a:r>
            <a:r>
              <a:rPr lang="hr-HR" sz="2600" b="1" dirty="0" smtClean="0"/>
              <a:t>354.449</a:t>
            </a:r>
            <a:r>
              <a:rPr lang="hr-HR" sz="2600" dirty="0" smtClean="0"/>
              <a:t> osoba, što je za </a:t>
            </a:r>
            <a:r>
              <a:rPr lang="hr-HR" sz="2600" b="1" dirty="0" smtClean="0"/>
              <a:t>1149</a:t>
            </a:r>
            <a:r>
              <a:rPr lang="hr-HR" sz="2600" dirty="0" smtClean="0"/>
              <a:t> </a:t>
            </a:r>
            <a:r>
              <a:rPr lang="hr-HR" sz="2600" dirty="0" smtClean="0"/>
              <a:t>osoba (ili </a:t>
            </a:r>
            <a:r>
              <a:rPr lang="hr-HR" sz="2600" b="1" dirty="0" smtClean="0"/>
              <a:t>0,3% </a:t>
            </a:r>
            <a:r>
              <a:rPr lang="hr-HR" sz="2600" dirty="0" smtClean="0"/>
              <a:t>manje) od travnja 2013. godine kada je na Zavodu bilo registrirano </a:t>
            </a:r>
            <a:r>
              <a:rPr lang="hr-HR" sz="2600" b="1" dirty="0" smtClean="0"/>
              <a:t>355.598</a:t>
            </a:r>
            <a:r>
              <a:rPr lang="hr-HR" sz="2600" dirty="0" smtClean="0"/>
              <a:t> osoba.</a:t>
            </a:r>
          </a:p>
          <a:p>
            <a:pPr algn="just"/>
            <a:r>
              <a:rPr lang="hr-HR" sz="2600" dirty="0" smtClean="0"/>
              <a:t>Stopa registrirane nezaposlenosti za travanj objavljuje se 22.5.2014</a:t>
            </a:r>
            <a:r>
              <a:rPr lang="hr-HR" sz="2600" dirty="0" smtClean="0"/>
              <a:t>.</a:t>
            </a:r>
          </a:p>
          <a:p>
            <a:pPr algn="just"/>
            <a:r>
              <a:rPr lang="hr-HR" sz="2600" dirty="0" smtClean="0"/>
              <a:t>Trenutačni broj nezaposlenih 12.05.2014. – </a:t>
            </a:r>
            <a:r>
              <a:rPr lang="hr-HR" sz="2600" b="1" dirty="0" smtClean="0"/>
              <a:t>347.800</a:t>
            </a:r>
          </a:p>
          <a:p>
            <a:pPr algn="just"/>
            <a:r>
              <a:rPr lang="hr-HR" sz="2600" dirty="0" smtClean="0"/>
              <a:t>Broj slobodnih radnih mjesta - </a:t>
            </a:r>
            <a:r>
              <a:rPr lang="hr-HR" sz="2600" b="1" dirty="0" smtClean="0"/>
              <a:t>7507</a:t>
            </a:r>
            <a:endParaRPr lang="hr-HR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BROJ NEZAPOSLENIH OSOBA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602483"/>
              </p:ext>
            </p:extLst>
          </p:nvPr>
        </p:nvGraphicFramePr>
        <p:xfrm>
          <a:off x="4788023" y="1844824"/>
          <a:ext cx="4248474" cy="4824540"/>
        </p:xfrm>
        <a:graphic>
          <a:graphicData uri="http://schemas.openxmlformats.org/drawingml/2006/table">
            <a:tbl>
              <a:tblPr/>
              <a:tblGrid>
                <a:gridCol w="2407074"/>
                <a:gridCol w="613800"/>
                <a:gridCol w="613800"/>
                <a:gridCol w="613800"/>
              </a:tblGrid>
              <a:tr h="2660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1" u="none" strike="noStrike" dirty="0">
                          <a:effectLst/>
                          <a:latin typeface="Arial"/>
                        </a:rPr>
                        <a:t>Državni proračun (mil. HRK)</a:t>
                      </a:r>
                    </a:p>
                  </a:txBody>
                  <a:tcPr marL="11051" marR="11051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01.-03. 2013.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01.-03. 2014.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 dirty="0" smtClean="0">
                          <a:effectLst/>
                          <a:latin typeface="Arial"/>
                        </a:rPr>
                        <a:t>Indeks</a:t>
                      </a:r>
                      <a:endParaRPr lang="da-DK" sz="800" b="0" i="0" u="none" strike="noStrike" dirty="0">
                        <a:effectLst/>
                        <a:latin typeface="Arial"/>
                      </a:endParaRP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UKUPNI PRIHODI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25.022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25.116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100,4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Prihodi poslovanja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24.954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24.991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100,1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Porezni prihodi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14.121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13.991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99,1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1" u="none" strike="noStrike" dirty="0">
                          <a:effectLst/>
                          <a:latin typeface="Arial"/>
                        </a:rPr>
                        <a:t>Od čega: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dohodak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430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102,7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dobit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1.422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1.651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116,1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effectLst/>
                          <a:latin typeface="Arial"/>
                        </a:rPr>
                        <a:t>PDV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9.451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8.734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92,4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trošarine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1.976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2.602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131,6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effectLst/>
                          <a:latin typeface="Arial"/>
                        </a:rPr>
                        <a:t>carine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399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30,1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ostalo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443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443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99,9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Doprinosi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8.938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9.033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101,1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Pomoći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144,8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Ostali prihodi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1.763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1.778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100,8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prihodi od imovine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effectLst/>
                          <a:latin typeface="Arial"/>
                        </a:rPr>
                        <a:t>607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772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127,2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0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effectLst/>
                          <a:latin typeface="Arial"/>
                        </a:rPr>
                        <a:t>prih. admin. i upr. pristojbi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1.010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825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81,7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ostali prihodi</a:t>
                      </a:r>
                    </a:p>
                  </a:txBody>
                  <a:tcPr marL="26521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123,3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effectLst/>
                          <a:latin typeface="Arial"/>
                        </a:rPr>
                        <a:t>Prihodi od prodaje nefinancijske imovine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183,4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UKUPNI RASHODI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31.097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32.358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104,1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Rashodi poslovanja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30.824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31.943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103,6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rashodi za zaposlene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5.447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5.344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98,1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materijalni rashodi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1.775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1.644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92,6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financijski rashodi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2.968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3.169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106,8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subvencije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2.109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1.910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90,6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pomoći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1.186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2.638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222,5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91">
                <a:tc>
                  <a:txBody>
                    <a:bodyPr/>
                    <a:lstStyle/>
                    <a:p>
                      <a:pPr algn="l" fontAlgn="b"/>
                      <a:r>
                        <a:rPr lang="vi-VN" sz="800" b="1" i="0" u="none" strike="noStrike">
                          <a:effectLst/>
                          <a:latin typeface="Arial"/>
                        </a:rPr>
                        <a:t>naknade građanima i kućanstvima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16.227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15.929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98,2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ostali rashodi</a:t>
                      </a:r>
                    </a:p>
                  </a:txBody>
                  <a:tcPr marL="132609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1.112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1.308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117,7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1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Rashodi za nabavu nefinancijske imovine</a:t>
                      </a:r>
                    </a:p>
                  </a:txBody>
                  <a:tcPr marL="11051" marR="11051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"/>
                        </a:rPr>
                        <a:t>415</a:t>
                      </a:r>
                    </a:p>
                  </a:txBody>
                  <a:tcPr marL="11051" marR="11051" marT="60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 dirty="0">
                          <a:effectLst/>
                          <a:latin typeface="Arial"/>
                        </a:rPr>
                        <a:t>152,3</a:t>
                      </a:r>
                    </a:p>
                  </a:txBody>
                  <a:tcPr marL="11051" marR="11051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5"/>
            <a:ext cx="8928992" cy="720081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JAVNE FINANCIJE</a:t>
            </a:r>
            <a:endParaRPr lang="hr-HR" sz="2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Prihodi državnog proračuna u prvom kvartalu su porasli za </a:t>
            </a:r>
            <a:r>
              <a:rPr lang="hr-HR" sz="2200" b="1" dirty="0" smtClean="0"/>
              <a:t>0,4%</a:t>
            </a:r>
            <a:r>
              <a:rPr lang="hr-HR" sz="2200" dirty="0" smtClean="0"/>
              <a:t> (94 milijuna kuna), dok su istovremeno rashodi porasli za </a:t>
            </a:r>
            <a:r>
              <a:rPr lang="hr-HR" sz="2200" b="1" dirty="0" smtClean="0"/>
              <a:t>4,1%</a:t>
            </a:r>
            <a:r>
              <a:rPr lang="hr-HR" sz="2200" dirty="0" smtClean="0"/>
              <a:t> (1,1 milijardu kuna).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dirty="0" smtClean="0"/>
              <a:t>Najveće povećanje ostvareno je na tekućim i kapitalnim pomoćima (+1,5 milijarde kuna) – pomoći su povećane isključivo zbog bržih isplata gospodarstvu (poljoprivredi, brodogradnji…)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1199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646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r-HR" sz="2400" dirty="0"/>
              <a:t>Rast CEIZ indeksa zabilježen u prva dva mjeseca 2014. nastavio se i u ožujku. </a:t>
            </a:r>
            <a:endParaRPr lang="hr-HR" sz="2400" dirty="0" smtClean="0"/>
          </a:p>
          <a:p>
            <a:pPr algn="just">
              <a:lnSpc>
                <a:spcPct val="110000"/>
              </a:lnSpc>
            </a:pPr>
            <a:r>
              <a:rPr lang="hr-HR" sz="2400" dirty="0" smtClean="0"/>
              <a:t>Analitičari ekonomskog instituta zaključuju: „S </a:t>
            </a:r>
            <a:r>
              <a:rPr lang="hr-HR" sz="2400" dirty="0"/>
              <a:t>obzirom na kretanje indeksa u prva tri mjeseca ove godine možemo zaključiti da je hrvatsko gospodarstvo u prvom tromjesečju 2014. zabilježilo intenziviranje ekonomske aktivnosti u odnosu na zadnje tromjesečje 2013. Stoga pozitivno kretanje CEIZ indeksa upućuje na to da bi tromjesečna stopa promjene </a:t>
            </a:r>
            <a:r>
              <a:rPr lang="hr-HR" sz="2400" dirty="0" err="1"/>
              <a:t>desezoniranog</a:t>
            </a:r>
            <a:r>
              <a:rPr lang="hr-HR" sz="2400" dirty="0"/>
              <a:t> BDP-a u prvom tromjesečju ove godine mogla biti pozitivna</a:t>
            </a:r>
            <a:r>
              <a:rPr lang="hr-HR" sz="2400" dirty="0" smtClean="0"/>
              <a:t>.”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3000" b="1" dirty="0" smtClean="0">
                <a:solidFill>
                  <a:schemeClr val="bg1"/>
                </a:solidFill>
              </a:rPr>
              <a:t>CEIZ indeks</a:t>
            </a:r>
            <a:endParaRPr lang="hr-H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>
            <a:noAutofit/>
          </a:bodyPr>
          <a:lstStyle/>
          <a:p>
            <a:pPr algn="just"/>
            <a:r>
              <a:rPr lang="hr-HR" sz="2400" dirty="0"/>
              <a:t>Prihodi u 2013 </a:t>
            </a:r>
            <a:r>
              <a:rPr lang="hr-HR" sz="2400" dirty="0">
                <a:solidFill>
                  <a:srgbClr val="FF0000"/>
                </a:solidFill>
              </a:rPr>
              <a:t>povećani za 10,4 </a:t>
            </a:r>
            <a:r>
              <a:rPr lang="hr-HR" sz="2400" dirty="0" smtClean="0">
                <a:solidFill>
                  <a:srgbClr val="FF0000"/>
                </a:solidFill>
              </a:rPr>
              <a:t>mlrd. Kn</a:t>
            </a:r>
            <a:r>
              <a:rPr lang="hr-HR" sz="2400" dirty="0"/>
              <a:t>, tj.sa 602 mld Kn (2012) na 612,4 mld Kn (2013). </a:t>
            </a:r>
            <a:endParaRPr lang="hr-HR" sz="2400" dirty="0" smtClean="0"/>
          </a:p>
          <a:p>
            <a:pPr algn="just"/>
            <a:r>
              <a:rPr lang="hr-HR" sz="2400" dirty="0" smtClean="0"/>
              <a:t>Najveće povećanje sektor energetike (preko 4 mlrd. Kn) i sektor turizma (preko 1,5 mlrd. Kn)</a:t>
            </a:r>
          </a:p>
          <a:p>
            <a:pPr lvl="0" algn="just"/>
            <a:r>
              <a:rPr lang="hr-HR" sz="2400" dirty="0"/>
              <a:t>Ukupan broj zaposlenih </a:t>
            </a:r>
            <a:r>
              <a:rPr lang="hr-HR" sz="2400" dirty="0" smtClean="0"/>
              <a:t>(na </a:t>
            </a:r>
            <a:r>
              <a:rPr lang="hr-HR" sz="2400" dirty="0"/>
              <a:t>temelju sati </a:t>
            </a:r>
            <a:r>
              <a:rPr lang="hr-HR" sz="2400" dirty="0" smtClean="0"/>
              <a:t>rada) </a:t>
            </a:r>
            <a:r>
              <a:rPr lang="hr-HR" sz="2400" dirty="0"/>
              <a:t>također </a:t>
            </a:r>
            <a:r>
              <a:rPr lang="hr-HR" sz="2400" dirty="0">
                <a:solidFill>
                  <a:srgbClr val="FF0000"/>
                </a:solidFill>
              </a:rPr>
              <a:t>porastao </a:t>
            </a:r>
            <a:r>
              <a:rPr lang="hr-HR" sz="2400" dirty="0"/>
              <a:t>sa 808.693 (2012) na 830.928 (2013), </a:t>
            </a:r>
            <a:r>
              <a:rPr lang="hr-HR" sz="2400" dirty="0" err="1"/>
              <a:t>tj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povećanje za 22.235</a:t>
            </a:r>
            <a:r>
              <a:rPr lang="hr-HR" sz="2400" dirty="0"/>
              <a:t>. </a:t>
            </a:r>
          </a:p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Povećanje</a:t>
            </a:r>
            <a:r>
              <a:rPr lang="hr-HR" sz="2400" dirty="0" smtClean="0"/>
              <a:t> </a:t>
            </a:r>
            <a:r>
              <a:rPr lang="hr-HR" sz="2400" dirty="0"/>
              <a:t>temeljnog kapitala društava u 2013. godini koji je povećan za </a:t>
            </a:r>
            <a:r>
              <a:rPr lang="hr-HR" sz="2400" dirty="0">
                <a:solidFill>
                  <a:srgbClr val="FF0000"/>
                </a:solidFill>
              </a:rPr>
              <a:t>4,1% ili 12,5 </a:t>
            </a:r>
            <a:r>
              <a:rPr lang="hr-HR" sz="2400" dirty="0" err="1">
                <a:solidFill>
                  <a:srgbClr val="FF0000"/>
                </a:solidFill>
              </a:rPr>
              <a:t>mld</a:t>
            </a:r>
            <a:r>
              <a:rPr lang="hr-HR" sz="2400" dirty="0">
                <a:solidFill>
                  <a:srgbClr val="FF0000"/>
                </a:solidFill>
              </a:rPr>
              <a:t> Kn. </a:t>
            </a:r>
            <a:r>
              <a:rPr lang="hr-HR" sz="2400" dirty="0"/>
              <a:t>Ukupna kapitaliziranost poduzeća u RH iznosi 34,5%.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Autofit/>
          </a:bodyPr>
          <a:lstStyle/>
          <a:p>
            <a:r>
              <a:rPr lang="hr-HR" sz="2900" b="1" dirty="0">
                <a:solidFill>
                  <a:schemeClr val="bg1"/>
                </a:solidFill>
              </a:rPr>
              <a:t>Analiza poslovanja 2013 </a:t>
            </a:r>
            <a:r>
              <a:rPr lang="hr-HR" sz="2900" b="1" dirty="0" smtClean="0">
                <a:solidFill>
                  <a:schemeClr val="bg1"/>
                </a:solidFill>
              </a:rPr>
              <a:t>(</a:t>
            </a:r>
            <a:r>
              <a:rPr lang="hr-HR" sz="2900" b="1" dirty="0">
                <a:solidFill>
                  <a:schemeClr val="bg1"/>
                </a:solidFill>
              </a:rPr>
              <a:t>Broj poduzetnika 101.191)</a:t>
            </a:r>
          </a:p>
        </p:txBody>
      </p:sp>
    </p:spTree>
    <p:extLst>
      <p:ext uri="{BB962C8B-B14F-4D97-AF65-F5344CB8AC3E}">
        <p14:creationId xmlns:p14="http://schemas.microsoft.com/office/powerpoint/2010/main" val="3081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052736"/>
            <a:ext cx="8928992" cy="72008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endParaRPr lang="hr-HR" sz="24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Iako su </a:t>
            </a:r>
            <a:r>
              <a:rPr lang="hr-HR" sz="2400" b="1" dirty="0"/>
              <a:t>mali poduzetnici </a:t>
            </a:r>
            <a:r>
              <a:rPr lang="hr-HR" sz="2400" dirty="0"/>
              <a:t>najviše povećali svoj temeljni </a:t>
            </a:r>
            <a:r>
              <a:rPr lang="hr-HR" sz="2400" dirty="0" smtClean="0"/>
              <a:t>kapital </a:t>
            </a:r>
            <a:r>
              <a:rPr lang="hr-HR" sz="2400" dirty="0"/>
              <a:t>u 2013. </a:t>
            </a:r>
            <a:r>
              <a:rPr lang="hr-HR" sz="2400" dirty="0" smtClean="0"/>
              <a:t>godini (7,8 mlrd. Kn), </a:t>
            </a:r>
            <a:r>
              <a:rPr lang="hr-HR" sz="2400" dirty="0"/>
              <a:t>njihova kapitaliziranost, odnosno udio vlastitog kapitala u financiranju poslovanja iznosi </a:t>
            </a:r>
            <a:r>
              <a:rPr lang="hr-HR" sz="2400" b="1" dirty="0"/>
              <a:t>još uvijek niskih 19 %. </a:t>
            </a:r>
            <a:r>
              <a:rPr lang="hr-HR" sz="2400" dirty="0"/>
              <a:t>kapitaliziranost </a:t>
            </a:r>
            <a:r>
              <a:rPr lang="hr-HR" sz="2400" b="1" dirty="0"/>
              <a:t>srednjih poduzeća iznosi 31,8 %, velikih 46 %. </a:t>
            </a:r>
            <a:endParaRPr lang="hr-HR" sz="2400" b="1" dirty="0" smtClean="0"/>
          </a:p>
          <a:p>
            <a:pPr lvl="0" algn="just"/>
            <a:r>
              <a:rPr lang="hr-HR" sz="2400" b="1" dirty="0" smtClean="0">
                <a:solidFill>
                  <a:srgbClr val="FF0000"/>
                </a:solidFill>
              </a:rPr>
              <a:t>Povećane su i investicije </a:t>
            </a:r>
            <a:r>
              <a:rPr lang="hr-HR" sz="2400" b="1" dirty="0">
                <a:solidFill>
                  <a:srgbClr val="FF0000"/>
                </a:solidFill>
              </a:rPr>
              <a:t>u novu dugotrajnu imovinu </a:t>
            </a:r>
            <a:r>
              <a:rPr lang="hr-HR" sz="2400" dirty="0">
                <a:solidFill>
                  <a:srgbClr val="FF0000"/>
                </a:solidFill>
              </a:rPr>
              <a:t>za 14% ili za 4,6 mld Kn, tj</a:t>
            </a:r>
            <a:r>
              <a:rPr lang="hr-HR" sz="2400" dirty="0" smtClean="0">
                <a:solidFill>
                  <a:srgbClr val="FF0000"/>
                </a:solidFill>
              </a:rPr>
              <a:t>. sa </a:t>
            </a:r>
            <a:r>
              <a:rPr lang="hr-HR" sz="2400" dirty="0">
                <a:solidFill>
                  <a:srgbClr val="FF0000"/>
                </a:solidFill>
              </a:rPr>
              <a:t>32,9 mld Kn (2012) na 37,5 mld Kn (2013). </a:t>
            </a:r>
            <a:r>
              <a:rPr lang="hr-HR" sz="2400" dirty="0"/>
              <a:t>Investicijama su najviše pridonijeli mali poduzetnici koji su svoje investicije povećali za 29%, </a:t>
            </a:r>
            <a:r>
              <a:rPr lang="hr-HR" sz="2400" dirty="0" err="1"/>
              <a:t>tj</a:t>
            </a:r>
            <a:r>
              <a:rPr lang="hr-HR" sz="2400" dirty="0"/>
              <a:t> za 2,8 </a:t>
            </a:r>
            <a:r>
              <a:rPr lang="hr-HR" sz="2400" dirty="0" err="1"/>
              <a:t>mld</a:t>
            </a:r>
            <a:r>
              <a:rPr lang="hr-HR" sz="2400" dirty="0"/>
              <a:t> Kn na 12,6 </a:t>
            </a:r>
            <a:r>
              <a:rPr lang="hr-HR" sz="2400" dirty="0" err="1"/>
              <a:t>mld</a:t>
            </a:r>
            <a:r>
              <a:rPr lang="hr-HR" sz="2400" dirty="0"/>
              <a:t> Kn. </a:t>
            </a:r>
          </a:p>
          <a:p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052736"/>
            <a:ext cx="8928992" cy="720080"/>
          </a:xfrm>
        </p:spPr>
        <p:txBody>
          <a:bodyPr>
            <a:norm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</a:rPr>
              <a:t>Analiza poslovanja 2013. (2)</a:t>
            </a:r>
            <a:endParaRPr lang="hr-H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da RH - MRRF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Vlada Mrrfeu</Template>
  <TotalTime>296</TotalTime>
  <Words>956</Words>
  <Application>Microsoft Office PowerPoint</Application>
  <PresentationFormat>On-screen Show (4:3)</PresentationFormat>
  <Paragraphs>182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Vlada RH - MRRFEU</vt:lpstr>
      <vt:lpstr>GOSPODARSKI TRENDOVI 2013/2014</vt:lpstr>
      <vt:lpstr>INDUSTRIJSKA PROIZVODNJA</vt:lpstr>
      <vt:lpstr>TRGOVINA NA MALO</vt:lpstr>
      <vt:lpstr>ROBNA RAZMJENA S INOZEMSTVOM</vt:lpstr>
      <vt:lpstr>BROJ NEZAPOSLENIH OSOBA</vt:lpstr>
      <vt:lpstr>JAVNE FINANCIJE</vt:lpstr>
      <vt:lpstr>CEIZ indeks</vt:lpstr>
      <vt:lpstr>Analiza poslovanja 2013 (Broj poduzetnika 101.191)</vt:lpstr>
      <vt:lpstr>Analiza poslovanja 2013. (2)</vt:lpstr>
      <vt:lpstr>Analiza poslovanja 2013. (3)</vt:lpstr>
      <vt:lpstr>Građevinski sektor – nekretnine!</vt:lpstr>
      <vt:lpstr>Tablični pregled ključnih indikatora: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GOSPODARSKI TRENDOVI 2013/2014</dc:title>
  <dc:creator>Branko Grčić</dc:creator>
  <cp:lastModifiedBy>Jelena Habek</cp:lastModifiedBy>
  <cp:revision>26</cp:revision>
  <cp:lastPrinted>2014-05-13T07:55:38Z</cp:lastPrinted>
  <dcterms:created xsi:type="dcterms:W3CDTF">2014-05-10T14:41:14Z</dcterms:created>
  <dcterms:modified xsi:type="dcterms:W3CDTF">2014-05-13T07:58:23Z</dcterms:modified>
</cp:coreProperties>
</file>